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402" r:id="rId3"/>
    <p:sldId id="404" r:id="rId4"/>
    <p:sldId id="411" r:id="rId5"/>
    <p:sldId id="405" r:id="rId6"/>
    <p:sldId id="403" r:id="rId7"/>
    <p:sldId id="259" r:id="rId8"/>
    <p:sldId id="337" r:id="rId9"/>
    <p:sldId id="379" r:id="rId10"/>
    <p:sldId id="336" r:id="rId11"/>
    <p:sldId id="380" r:id="rId12"/>
    <p:sldId id="276" r:id="rId13"/>
    <p:sldId id="382" r:id="rId14"/>
    <p:sldId id="279" r:id="rId15"/>
    <p:sldId id="311" r:id="rId16"/>
    <p:sldId id="280" r:id="rId17"/>
    <p:sldId id="378" r:id="rId18"/>
    <p:sldId id="385" r:id="rId19"/>
    <p:sldId id="291" r:id="rId20"/>
    <p:sldId id="288" r:id="rId21"/>
    <p:sldId id="263" r:id="rId22"/>
    <p:sldId id="296" r:id="rId23"/>
    <p:sldId id="297" r:id="rId24"/>
    <p:sldId id="265" r:id="rId25"/>
    <p:sldId id="388" r:id="rId26"/>
    <p:sldId id="304" r:id="rId27"/>
    <p:sldId id="340" r:id="rId28"/>
    <p:sldId id="316" r:id="rId29"/>
    <p:sldId id="323" r:id="rId30"/>
    <p:sldId id="325" r:id="rId31"/>
    <p:sldId id="396" r:id="rId32"/>
    <p:sldId id="399" r:id="rId33"/>
    <p:sldId id="394" r:id="rId34"/>
    <p:sldId id="348" r:id="rId35"/>
    <p:sldId id="324" r:id="rId36"/>
    <p:sldId id="329" r:id="rId37"/>
    <p:sldId id="349" r:id="rId38"/>
    <p:sldId id="307" r:id="rId39"/>
    <p:sldId id="351" r:id="rId40"/>
    <p:sldId id="407" r:id="rId41"/>
    <p:sldId id="412" r:id="rId42"/>
    <p:sldId id="408" r:id="rId43"/>
    <p:sldId id="406" r:id="rId44"/>
    <p:sldId id="40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24E48-AE2F-43DF-9180-90DAB9087E2D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4701-41C5-4E54-8530-DDC8AC5F0D7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94795-909A-4785-8BDC-04000644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DR. SUDHANSHU DIXIT</a:t>
            </a:r>
            <a:br>
              <a:rPr lang="en-US" dirty="0" smtClean="0"/>
            </a:br>
            <a:r>
              <a:rPr lang="en-US" dirty="0" smtClean="0"/>
              <a:t>(MDS)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4D2A-FC34-4BF2-AC70-7322603CF1E2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E77A-7962-4507-8857-FA13AA1ED63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0715-8DFE-4A5A-8ED4-21C55B8AB37C}" type="datetimeFigureOut">
              <a:rPr lang="en-US" smtClean="0"/>
              <a:pPr/>
              <a:t>3/3/2023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C19D-A1F2-493D-B1D6-B42F6202533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72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ORAL PATHOLOGY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928794" cy="21145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Tooth  development</a:t>
            </a:r>
            <a:endParaRPr lang="en-IN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3138" t="19691" r="28692" b="18751"/>
          <a:stretch>
            <a:fillRect/>
          </a:stretch>
        </p:blipFill>
        <p:spPr bwMode="auto">
          <a:xfrm>
            <a:off x="0" y="1285860"/>
            <a:ext cx="9144000" cy="46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398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DENTAL LAMINA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57298"/>
            <a:ext cx="492919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Round/ovoid , series of epithelial knob like outgrowths at future teeth-site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Grows into </a:t>
            </a:r>
            <a:r>
              <a:rPr lang="en-US" sz="2600" dirty="0" err="1"/>
              <a:t>e</a:t>
            </a:r>
            <a:r>
              <a:rPr lang="en-US" sz="2600" dirty="0" err="1" smtClean="0"/>
              <a:t>ctomesenchymal</a:t>
            </a:r>
            <a:r>
              <a:rPr lang="en-US" sz="2600" dirty="0" smtClean="0"/>
              <a:t> condensation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Serves as Enamel organ </a:t>
            </a:r>
            <a:r>
              <a:rPr lang="en-US" sz="2600" dirty="0" err="1" smtClean="0"/>
              <a:t>primordia</a:t>
            </a:r>
            <a:r>
              <a:rPr lang="en-US" sz="2600" dirty="0" smtClean="0"/>
              <a:t> – forms tooth bud / teeth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10 in maxilla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10 in mandible</a:t>
            </a:r>
          </a:p>
        </p:txBody>
      </p:sp>
      <p:pic>
        <p:nvPicPr>
          <p:cNvPr id="13317" name="Picture 8" descr="Figure_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7623"/>
          <a:stretch>
            <a:fillRect/>
          </a:stretch>
        </p:blipFill>
        <p:spPr>
          <a:xfrm>
            <a:off x="4762496" y="2857497"/>
            <a:ext cx="4310098" cy="394484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DENTAL LAMINA</a:t>
            </a:r>
          </a:p>
        </p:txBody>
      </p:sp>
      <p:pic>
        <p:nvPicPr>
          <p:cNvPr id="12291" name="Picture 5" descr="Figure_05-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864"/>
          <a:stretch>
            <a:fillRect/>
          </a:stretch>
        </p:blipFill>
        <p:spPr>
          <a:xfrm>
            <a:off x="500034" y="2071678"/>
            <a:ext cx="8227486" cy="364333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143636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Knob  like thickening</a:t>
            </a:r>
            <a:endParaRPr lang="en-IN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7143768" y="5500702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Bud Stage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b="1" dirty="0"/>
              <a:t>6</a:t>
            </a:r>
            <a:r>
              <a:rPr lang="en-US" b="1" dirty="0" smtClean="0"/>
              <a:t> highlighting points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Morphological shape = Bud of flower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Derived from Oral ectoderm - epithelium from the 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branchial</a:t>
            </a:r>
            <a:r>
              <a:rPr lang="en-US" dirty="0" smtClean="0">
                <a:latin typeface="+mj-lt"/>
              </a:rPr>
              <a:t> arch -initiation of tooth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Periphery </a:t>
            </a:r>
            <a:r>
              <a:rPr lang="en-US" dirty="0"/>
              <a:t>- low columnar cells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Centrally polygonal cells – high RNA </a:t>
            </a:r>
            <a:r>
              <a:rPr lang="en-US" dirty="0" smtClean="0"/>
              <a:t>content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Cells undergo    mitosis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Area of </a:t>
            </a:r>
            <a:r>
              <a:rPr lang="en-US" dirty="0" err="1" smtClean="0"/>
              <a:t>ectomesenchymal</a:t>
            </a:r>
            <a:r>
              <a:rPr lang="en-US" dirty="0" smtClean="0"/>
              <a:t> condensation - Dental papilla &amp; dental sac (are less defined)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endParaRPr lang="en-US" dirty="0"/>
          </a:p>
          <a:p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465505" y="48220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d 3"/>
          <p:cNvPicPr>
            <a:picLocks noChangeAspect="1" noChangeArrowheads="1"/>
          </p:cNvPicPr>
          <p:nvPr/>
        </p:nvPicPr>
        <p:blipFill>
          <a:blip r:embed="rId2"/>
          <a:srcRect l="5520" r="4309"/>
          <a:stretch>
            <a:fillRect/>
          </a:stretch>
        </p:blipFill>
        <p:spPr bwMode="auto">
          <a:xfrm>
            <a:off x="0" y="0"/>
            <a:ext cx="7000924" cy="50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3608381" y="517843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14678" y="5643578"/>
            <a:ext cx="155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Dental Papilla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416411" y="2285992"/>
            <a:ext cx="1727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Dental sac </a:t>
            </a:r>
          </a:p>
          <a:p>
            <a:r>
              <a:rPr lang="en-US" b="1" dirty="0" smtClean="0"/>
              <a:t>(Dental Follicle) 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86512" y="2643182"/>
            <a:ext cx="120333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</a:t>
            </a: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b="1" dirty="0" smtClean="0"/>
              <a:t>7 </a:t>
            </a:r>
            <a:r>
              <a:rPr lang="en-US" b="1" dirty="0"/>
              <a:t>highlighting points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Morphological shape = </a:t>
            </a:r>
            <a:r>
              <a:rPr lang="en-US" dirty="0" smtClean="0"/>
              <a:t>Cap (due to </a:t>
            </a:r>
            <a:r>
              <a:rPr lang="en-US" dirty="0" err="1" smtClean="0"/>
              <a:t>invagination</a:t>
            </a:r>
            <a:r>
              <a:rPr lang="en-US" dirty="0" smtClean="0"/>
              <a:t> on deep surface of bud)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Outer enamel epithelium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Inner enamel epithelium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 smtClean="0"/>
              <a:t>Stellate</a:t>
            </a:r>
            <a:r>
              <a:rPr lang="en-US" dirty="0" smtClean="0"/>
              <a:t> reticulum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Dental papilla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Dental sac (dental follicle)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Transitory structures ( enamel knot, enamel cord, enamel niche, enamel septum, enamel navel )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21508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Bud stage	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Tooth bud continues to proliferate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	Uneven growth in different part of bud leads to cap stage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	Characterized by </a:t>
            </a:r>
            <a:r>
              <a:rPr lang="en-US" dirty="0" err="1" smtClean="0"/>
              <a:t>invagination</a:t>
            </a:r>
            <a:r>
              <a:rPr lang="en-US" dirty="0" smtClean="0"/>
              <a:t> on deep surface of bud</a:t>
            </a:r>
            <a:endParaRPr lang="en-IN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251323" y="246379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22761" y="417830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251323" y="132078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49113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atooth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75" t="7383" r="19129" b="8961"/>
          <a:stretch>
            <a:fillRect/>
          </a:stretch>
        </p:blipFill>
        <p:spPr bwMode="auto">
          <a:xfrm rot="16200000">
            <a:off x="-382121" y="382121"/>
            <a:ext cx="5264808" cy="45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ure_015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5105400" y="0"/>
            <a:ext cx="4038600" cy="3306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1643050"/>
            <a:ext cx="131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STELLATE </a:t>
            </a:r>
          </a:p>
          <a:p>
            <a:r>
              <a:rPr lang="en-US" b="1" dirty="0" smtClean="0"/>
              <a:t>RETICULUM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6643702" y="457200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star shaped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607851" y="3036091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atooth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3048000" cy="9144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Cap Stage</a:t>
            </a:r>
            <a:r>
              <a:rPr lang="en-US"/>
              <a:t> </a:t>
            </a:r>
          </a:p>
        </p:txBody>
      </p:sp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5638800" y="3363913"/>
            <a:ext cx="1820863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Dental Lamina</a:t>
            </a:r>
            <a:endParaRPr lang="en-IN" sz="2000" b="1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endCxn id="110597" idx="1"/>
          </p:cNvCxnSpPr>
          <p:nvPr/>
        </p:nvCxnSpPr>
        <p:spPr bwMode="auto">
          <a:xfrm flipV="1">
            <a:off x="5105400" y="3563938"/>
            <a:ext cx="533400" cy="174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3962400" y="5332413"/>
            <a:ext cx="18288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600" name="TextBox 7"/>
          <p:cNvSpPr txBox="1">
            <a:spLocks noChangeArrowheads="1"/>
          </p:cNvSpPr>
          <p:nvPr/>
        </p:nvSpPr>
        <p:spPr bwMode="auto">
          <a:xfrm>
            <a:off x="5791200" y="5162550"/>
            <a:ext cx="17176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Dental papilla</a:t>
            </a:r>
            <a:endParaRPr lang="en-IN" sz="2000" b="1">
              <a:solidFill>
                <a:schemeClr val="bg1"/>
              </a:solidFill>
            </a:endParaRPr>
          </a:p>
        </p:txBody>
      </p:sp>
      <p:sp>
        <p:nvSpPr>
          <p:cNvPr id="110601" name="TextBox 9"/>
          <p:cNvSpPr txBox="1">
            <a:spLocks noChangeArrowheads="1"/>
          </p:cNvSpPr>
          <p:nvPr/>
        </p:nvSpPr>
        <p:spPr bwMode="auto">
          <a:xfrm>
            <a:off x="5791200" y="4248150"/>
            <a:ext cx="22955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Dental Follicle/Sac</a:t>
            </a:r>
            <a:endParaRPr lang="en-IN" sz="2000" b="1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endCxn id="110601" idx="1"/>
          </p:cNvCxnSpPr>
          <p:nvPr/>
        </p:nvCxnSpPr>
        <p:spPr bwMode="auto">
          <a:xfrm flipV="1">
            <a:off x="5257800" y="4448175"/>
            <a:ext cx="533400" cy="174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know the various morphologic and physiologic stages of tooth development and their application in clinical aspects relating to pathologies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atooth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5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Oval 12"/>
          <p:cNvSpPr>
            <a:spLocks noChangeArrowheads="1"/>
          </p:cNvSpPr>
          <p:nvPr/>
        </p:nvSpPr>
        <p:spPr bwMode="auto">
          <a:xfrm>
            <a:off x="457200" y="1447800"/>
            <a:ext cx="4343400" cy="4648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0"/>
            <a:ext cx="4648200" cy="2667000"/>
          </a:xfrm>
        </p:spPr>
        <p:txBody>
          <a:bodyPr/>
          <a:lstStyle/>
          <a:p>
            <a:pPr>
              <a:defRPr/>
            </a:pPr>
            <a:r>
              <a:rPr lang="en-US" b="1"/>
              <a:t>Cap Stage of Tooth Development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524375" y="2667000"/>
            <a:ext cx="3324225" cy="2162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  Dental (enamel) organ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 sz="1600"/>
          </a:p>
          <a:p>
            <a:r>
              <a:rPr lang="en-US"/>
              <a:t>         </a:t>
            </a:r>
            <a:r>
              <a:rPr lang="en-US">
                <a:solidFill>
                  <a:schemeClr val="accent2"/>
                </a:solidFill>
              </a:rPr>
              <a:t>Dental papilla</a:t>
            </a:r>
          </a:p>
          <a:p>
            <a:endParaRPr lang="en-US"/>
          </a:p>
          <a:p>
            <a:r>
              <a:rPr lang="en-US">
                <a:solidFill>
                  <a:schemeClr val="hlink"/>
                </a:solidFill>
              </a:rPr>
              <a:t>  Dental follicle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3657600" y="2971800"/>
            <a:ext cx="1066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23" name="Line 8"/>
          <p:cNvSpPr>
            <a:spLocks noChangeShapeType="1"/>
          </p:cNvSpPr>
          <p:nvPr/>
        </p:nvSpPr>
        <p:spPr bwMode="auto">
          <a:xfrm>
            <a:off x="2971800" y="3886200"/>
            <a:ext cx="2209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24" name="Text Box 11"/>
          <p:cNvSpPr txBox="1">
            <a:spLocks noChangeArrowheads="1"/>
          </p:cNvSpPr>
          <p:nvPr/>
        </p:nvSpPr>
        <p:spPr bwMode="auto">
          <a:xfrm>
            <a:off x="239713" y="6437313"/>
            <a:ext cx="3616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©Copyright 2007, Thomas G. Hollinger, Gainesville, Fl</a:t>
            </a:r>
            <a:endParaRPr lang="en-US"/>
          </a:p>
        </p:txBody>
      </p:sp>
      <p:sp>
        <p:nvSpPr>
          <p:cNvPr id="111625" name="Oval 13"/>
          <p:cNvSpPr>
            <a:spLocks noChangeArrowheads="1"/>
          </p:cNvSpPr>
          <p:nvPr/>
        </p:nvSpPr>
        <p:spPr bwMode="auto">
          <a:xfrm>
            <a:off x="1219200" y="3048000"/>
            <a:ext cx="1752600" cy="1828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1626" name="Line 15"/>
          <p:cNvSpPr>
            <a:spLocks noChangeShapeType="1"/>
          </p:cNvSpPr>
          <p:nvPr/>
        </p:nvSpPr>
        <p:spPr bwMode="auto">
          <a:xfrm>
            <a:off x="1676400" y="2971800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27" name="Line 16"/>
          <p:cNvSpPr>
            <a:spLocks noChangeShapeType="1"/>
          </p:cNvSpPr>
          <p:nvPr/>
        </p:nvSpPr>
        <p:spPr bwMode="auto">
          <a:xfrm>
            <a:off x="2438400" y="3048000"/>
            <a:ext cx="533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28" name="Line 17"/>
          <p:cNvSpPr>
            <a:spLocks noChangeShapeType="1"/>
          </p:cNvSpPr>
          <p:nvPr/>
        </p:nvSpPr>
        <p:spPr bwMode="auto">
          <a:xfrm>
            <a:off x="3048000" y="36576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29" name="Line 18"/>
          <p:cNvSpPr>
            <a:spLocks noChangeShapeType="1"/>
          </p:cNvSpPr>
          <p:nvPr/>
        </p:nvSpPr>
        <p:spPr bwMode="auto">
          <a:xfrm flipV="1">
            <a:off x="3276600" y="3962400"/>
            <a:ext cx="3048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30" name="Line 19"/>
          <p:cNvSpPr>
            <a:spLocks noChangeShapeType="1"/>
          </p:cNvSpPr>
          <p:nvPr/>
        </p:nvSpPr>
        <p:spPr bwMode="auto">
          <a:xfrm>
            <a:off x="3657600" y="3124200"/>
            <a:ext cx="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31" name="Line 20"/>
          <p:cNvSpPr>
            <a:spLocks noChangeShapeType="1"/>
          </p:cNvSpPr>
          <p:nvPr/>
        </p:nvSpPr>
        <p:spPr bwMode="auto">
          <a:xfrm>
            <a:off x="3505200" y="2514600"/>
            <a:ext cx="1524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32" name="Line 21"/>
          <p:cNvSpPr>
            <a:spLocks noChangeShapeType="1"/>
          </p:cNvSpPr>
          <p:nvPr/>
        </p:nvSpPr>
        <p:spPr bwMode="auto">
          <a:xfrm flipV="1">
            <a:off x="1600200" y="2362200"/>
            <a:ext cx="3048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33" name="Line 22"/>
          <p:cNvSpPr>
            <a:spLocks noChangeShapeType="1"/>
          </p:cNvSpPr>
          <p:nvPr/>
        </p:nvSpPr>
        <p:spPr bwMode="auto">
          <a:xfrm flipV="1">
            <a:off x="2057400" y="2133600"/>
            <a:ext cx="7620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634" name="Line 23"/>
          <p:cNvSpPr>
            <a:spLocks noChangeShapeType="1"/>
          </p:cNvSpPr>
          <p:nvPr/>
        </p:nvSpPr>
        <p:spPr bwMode="auto">
          <a:xfrm>
            <a:off x="2971800" y="2209800"/>
            <a:ext cx="4572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Bell 1"/>
          <p:cNvPicPr>
            <a:picLocks noChangeAspect="1" noChangeArrowheads="1"/>
          </p:cNvPicPr>
          <p:nvPr/>
        </p:nvPicPr>
        <p:blipFill>
          <a:blip r:embed="rId2"/>
          <a:srcRect l="21617" t="10690" r="18449"/>
          <a:stretch>
            <a:fillRect/>
          </a:stretch>
        </p:blipFill>
        <p:spPr bwMode="auto">
          <a:xfrm>
            <a:off x="6143636" y="3000372"/>
            <a:ext cx="2571800" cy="3194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 stage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dirty="0" smtClean="0"/>
              <a:t>? Bell - Morphological shape = Bell </a:t>
            </a:r>
          </a:p>
          <a:p>
            <a:r>
              <a:rPr lang="en-US" dirty="0" smtClean="0"/>
              <a:t>Divided into – </a:t>
            </a:r>
            <a:r>
              <a:rPr lang="en-US" b="1" dirty="0" smtClean="0"/>
              <a:t>Early</a:t>
            </a:r>
            <a:r>
              <a:rPr lang="en-US" dirty="0" smtClean="0"/>
              <a:t> bell stage &amp; </a:t>
            </a:r>
            <a:r>
              <a:rPr lang="en-US" b="1" dirty="0" smtClean="0"/>
              <a:t>Advanced</a:t>
            </a:r>
            <a:r>
              <a:rPr lang="en-US" dirty="0" smtClean="0"/>
              <a:t> bell stage</a:t>
            </a:r>
            <a:endParaRPr lang="en-IN" dirty="0"/>
          </a:p>
        </p:txBody>
      </p:sp>
      <p:pic>
        <p:nvPicPr>
          <p:cNvPr id="4" name="Picture 4" descr="atooth04"/>
          <p:cNvPicPr>
            <a:picLocks noChangeAspect="1" noChangeArrowheads="1"/>
          </p:cNvPicPr>
          <p:nvPr/>
        </p:nvPicPr>
        <p:blipFill>
          <a:blip r:embed="rId3"/>
          <a:srcRect l="33594" t="6245" r="32812" b="18806"/>
          <a:stretch>
            <a:fillRect/>
          </a:stretch>
        </p:blipFill>
        <p:spPr bwMode="auto">
          <a:xfrm>
            <a:off x="500034" y="2865803"/>
            <a:ext cx="2000264" cy="3349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tooth06"/>
          <p:cNvPicPr>
            <a:picLocks noChangeAspect="1" noChangeArrowheads="1"/>
          </p:cNvPicPr>
          <p:nvPr/>
        </p:nvPicPr>
        <p:blipFill>
          <a:blip r:embed="rId4"/>
          <a:srcRect l="26563" t="37558" r="35937" b="5203"/>
          <a:stretch>
            <a:fillRect/>
          </a:stretch>
        </p:blipFill>
        <p:spPr bwMode="auto">
          <a:xfrm>
            <a:off x="3143240" y="2958838"/>
            <a:ext cx="2232853" cy="3256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000232" y="4857760"/>
            <a:ext cx="1500198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V="1">
            <a:off x="4857752" y="4857760"/>
            <a:ext cx="1500198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2976" y="628652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BUD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8059" y="62865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32769" y="621508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BELL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Structures Seen In Bell Stage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Early Bell stage</a:t>
            </a:r>
          </a:p>
          <a:p>
            <a:pPr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Outer enamel epithelium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Inner enamel </a:t>
            </a:r>
            <a:r>
              <a:rPr lang="en-US" dirty="0" smtClean="0"/>
              <a:t>epithelium – (</a:t>
            </a:r>
            <a:r>
              <a:rPr lang="en-US" b="1" dirty="0" err="1" smtClean="0"/>
              <a:t>Ameloblast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/>
              <a:t>Stellate</a:t>
            </a:r>
            <a:r>
              <a:rPr lang="en-US" dirty="0"/>
              <a:t> </a:t>
            </a:r>
            <a:r>
              <a:rPr lang="en-US" dirty="0" smtClean="0"/>
              <a:t>reticulum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 smtClean="0"/>
              <a:t>Stratum </a:t>
            </a:r>
            <a:r>
              <a:rPr lang="en-US" b="1" dirty="0" err="1" smtClean="0"/>
              <a:t>intermedium</a:t>
            </a:r>
            <a:endParaRPr lang="en-US" b="1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Dental </a:t>
            </a:r>
            <a:r>
              <a:rPr lang="en-US" dirty="0" smtClean="0"/>
              <a:t>papilla – (</a:t>
            </a:r>
            <a:r>
              <a:rPr lang="en-US" b="1" dirty="0" err="1" smtClean="0"/>
              <a:t>Odontoblast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/>
              <a:t>Dental </a:t>
            </a:r>
            <a:r>
              <a:rPr lang="en-US" dirty="0" smtClean="0"/>
              <a:t>sac/dental follicle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Advanced Bell stage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Structures of early +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b="1" dirty="0" smtClean="0"/>
              <a:t>entin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Enamel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Successional</a:t>
            </a:r>
            <a:r>
              <a:rPr lang="en-US" b="1" dirty="0" smtClean="0"/>
              <a:t> dental lamina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Cervical loop (HERS)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276600" y="206375"/>
            <a:ext cx="241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3.  Bell Stage</a:t>
            </a:r>
          </a:p>
        </p:txBody>
      </p:sp>
      <p:pic>
        <p:nvPicPr>
          <p:cNvPr id="113667" name="Picture 4" descr="Bel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6477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101600" y="5105400"/>
            <a:ext cx="90424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Continued growth leads to bell stage, where the enamel organ resembles </a:t>
            </a:r>
            <a:r>
              <a:rPr lang="en-US" dirty="0" smtClean="0"/>
              <a:t>a bell </a:t>
            </a:r>
            <a:r>
              <a:rPr lang="en-US" dirty="0"/>
              <a:t>with deepening of the epithelium over the dental papilla</a:t>
            </a:r>
          </a:p>
          <a:p>
            <a:endParaRPr lang="en-US" dirty="0"/>
          </a:p>
        </p:txBody>
      </p:sp>
      <p:sp>
        <p:nvSpPr>
          <p:cNvPr id="113669" name="Line 6"/>
          <p:cNvSpPr>
            <a:spLocks noChangeShapeType="1"/>
          </p:cNvSpPr>
          <p:nvPr/>
        </p:nvSpPr>
        <p:spPr bwMode="auto">
          <a:xfrm>
            <a:off x="5105400" y="29718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3670" name="Line 7"/>
          <p:cNvSpPr>
            <a:spLocks noChangeShapeType="1"/>
          </p:cNvSpPr>
          <p:nvPr/>
        </p:nvSpPr>
        <p:spPr bwMode="auto">
          <a:xfrm>
            <a:off x="4038600" y="37338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3671" name="Line 8"/>
          <p:cNvSpPr>
            <a:spLocks noChangeShapeType="1"/>
          </p:cNvSpPr>
          <p:nvPr/>
        </p:nvSpPr>
        <p:spPr bwMode="auto">
          <a:xfrm>
            <a:off x="3810000" y="41148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7277100" y="1638300"/>
            <a:ext cx="1486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Successional</a:t>
            </a:r>
            <a:endParaRPr lang="en-US" dirty="0" smtClean="0"/>
          </a:p>
          <a:p>
            <a:r>
              <a:rPr lang="en-US" dirty="0" smtClean="0"/>
              <a:t>Dental </a:t>
            </a:r>
            <a:r>
              <a:rPr lang="en-US" dirty="0"/>
              <a:t>lamina</a:t>
            </a:r>
          </a:p>
        </p:txBody>
      </p:sp>
      <p:sp>
        <p:nvSpPr>
          <p:cNvPr id="113674" name="Text Box 11"/>
          <p:cNvSpPr txBox="1">
            <a:spLocks noChangeArrowheads="1"/>
          </p:cNvSpPr>
          <p:nvPr/>
        </p:nvSpPr>
        <p:spPr bwMode="auto">
          <a:xfrm>
            <a:off x="7327900" y="2635250"/>
            <a:ext cx="143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Outer dental</a:t>
            </a:r>
          </a:p>
          <a:p>
            <a:r>
              <a:rPr lang="en-US"/>
              <a:t>epithelium</a:t>
            </a:r>
          </a:p>
        </p:txBody>
      </p:sp>
      <p:sp>
        <p:nvSpPr>
          <p:cNvPr id="113675" name="Text Box 12"/>
          <p:cNvSpPr txBox="1">
            <a:spLocks noChangeArrowheads="1"/>
          </p:cNvSpPr>
          <p:nvPr/>
        </p:nvSpPr>
        <p:spPr bwMode="auto">
          <a:xfrm>
            <a:off x="7289800" y="3321050"/>
            <a:ext cx="139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Inner dental</a:t>
            </a:r>
          </a:p>
          <a:p>
            <a:r>
              <a:rPr lang="en-US"/>
              <a:t>epithelium</a:t>
            </a:r>
          </a:p>
        </p:txBody>
      </p:sp>
      <p:sp>
        <p:nvSpPr>
          <p:cNvPr id="113676" name="Text Box 13"/>
          <p:cNvSpPr txBox="1">
            <a:spLocks noChangeArrowheads="1"/>
          </p:cNvSpPr>
          <p:nvPr/>
        </p:nvSpPr>
        <p:spPr bwMode="auto">
          <a:xfrm>
            <a:off x="7200900" y="3886200"/>
            <a:ext cx="156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Dental papilla</a:t>
            </a:r>
          </a:p>
        </p:txBody>
      </p:sp>
      <p:sp>
        <p:nvSpPr>
          <p:cNvPr id="113677" name="Line 14"/>
          <p:cNvSpPr>
            <a:spLocks noChangeShapeType="1"/>
          </p:cNvSpPr>
          <p:nvPr/>
        </p:nvSpPr>
        <p:spPr bwMode="auto">
          <a:xfrm>
            <a:off x="5029200" y="4343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3678" name="Text Box 15"/>
          <p:cNvSpPr txBox="1">
            <a:spLocks noChangeArrowheads="1"/>
          </p:cNvSpPr>
          <p:nvPr/>
        </p:nvSpPr>
        <p:spPr bwMode="auto">
          <a:xfrm>
            <a:off x="7086600" y="4205288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Dental follicle</a:t>
            </a:r>
          </a:p>
        </p:txBody>
      </p:sp>
      <p:sp>
        <p:nvSpPr>
          <p:cNvPr id="113679" name="Line 16"/>
          <p:cNvSpPr>
            <a:spLocks noChangeShapeType="1"/>
          </p:cNvSpPr>
          <p:nvPr/>
        </p:nvSpPr>
        <p:spPr bwMode="auto">
          <a:xfrm>
            <a:off x="4724400" y="46482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3680" name="Text Box 17"/>
          <p:cNvSpPr txBox="1">
            <a:spLocks noChangeArrowheads="1"/>
          </p:cNvSpPr>
          <p:nvPr/>
        </p:nvSpPr>
        <p:spPr bwMode="auto">
          <a:xfrm>
            <a:off x="7086600" y="4510088"/>
            <a:ext cx="148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Cervical loop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5429256" y="1857364"/>
            <a:ext cx="1857388" cy="13573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695" t="1907" r="14152" b="8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Advanced bell stage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Commencement of mineralization</a:t>
            </a:r>
          </a:p>
          <a:p>
            <a:endParaRPr lang="en-US" dirty="0" smtClean="0"/>
          </a:p>
          <a:p>
            <a:r>
              <a:rPr lang="en-US" dirty="0" smtClean="0"/>
              <a:t>First cell to differentiate – </a:t>
            </a:r>
            <a:r>
              <a:rPr lang="en-US" dirty="0" err="1" smtClean="0"/>
              <a:t>ameloblast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Ameloblast</a:t>
            </a:r>
            <a:r>
              <a:rPr lang="en-US" dirty="0" smtClean="0"/>
              <a:t> cause </a:t>
            </a:r>
            <a:r>
              <a:rPr lang="en-US" dirty="0" err="1" smtClean="0"/>
              <a:t>differntiation</a:t>
            </a:r>
            <a:r>
              <a:rPr lang="en-US" dirty="0" smtClean="0"/>
              <a:t> of </a:t>
            </a:r>
            <a:r>
              <a:rPr lang="en-US" dirty="0" err="1" smtClean="0"/>
              <a:t>odontoblast</a:t>
            </a:r>
            <a:r>
              <a:rPr lang="en-US" dirty="0" smtClean="0"/>
              <a:t> (from DP)</a:t>
            </a:r>
          </a:p>
          <a:p>
            <a:endParaRPr lang="en-US" dirty="0" smtClean="0"/>
          </a:p>
          <a:p>
            <a:r>
              <a:rPr lang="en-US" dirty="0" err="1" smtClean="0"/>
              <a:t>Odontoblast</a:t>
            </a:r>
            <a:r>
              <a:rPr lang="en-US" dirty="0" smtClean="0"/>
              <a:t> – lay down dentin along cusp tips</a:t>
            </a:r>
          </a:p>
          <a:p>
            <a:pPr algn="ctr">
              <a:buNone/>
            </a:pPr>
            <a:r>
              <a:rPr lang="en-US" b="1" dirty="0" smtClean="0"/>
              <a:t>(So Dentin is 1</a:t>
            </a:r>
            <a:r>
              <a:rPr lang="en-US" b="1" baseline="30000" dirty="0" smtClean="0"/>
              <a:t>st</a:t>
            </a:r>
            <a:r>
              <a:rPr lang="en-US" b="1" dirty="0" smtClean="0"/>
              <a:t> formed hard tissue of the tooth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 descr="aTooth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Line 6"/>
          <p:cNvSpPr>
            <a:spLocks noChangeShapeType="1"/>
          </p:cNvSpPr>
          <p:nvPr/>
        </p:nvSpPr>
        <p:spPr bwMode="auto">
          <a:xfrm>
            <a:off x="1905000" y="5867400"/>
            <a:ext cx="47244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17" name="Line 7"/>
          <p:cNvSpPr>
            <a:spLocks noChangeShapeType="1"/>
          </p:cNvSpPr>
          <p:nvPr/>
        </p:nvSpPr>
        <p:spPr bwMode="auto">
          <a:xfrm flipV="1">
            <a:off x="3429000" y="6430963"/>
            <a:ext cx="3124200" cy="460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18" name="Text Box 8"/>
          <p:cNvSpPr txBox="1">
            <a:spLocks noChangeArrowheads="1"/>
          </p:cNvSpPr>
          <p:nvPr/>
        </p:nvSpPr>
        <p:spPr bwMode="auto">
          <a:xfrm>
            <a:off x="6629400" y="5715000"/>
            <a:ext cx="2076450" cy="369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Cervical loop/HERS</a:t>
            </a:r>
          </a:p>
        </p:txBody>
      </p:sp>
      <p:sp>
        <p:nvSpPr>
          <p:cNvPr id="115719" name="Text Box 9"/>
          <p:cNvSpPr txBox="1">
            <a:spLocks noChangeArrowheads="1"/>
          </p:cNvSpPr>
          <p:nvPr/>
        </p:nvSpPr>
        <p:spPr bwMode="auto">
          <a:xfrm>
            <a:off x="6477000" y="4572000"/>
            <a:ext cx="1617663" cy="646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Dental papilla </a:t>
            </a:r>
          </a:p>
          <a:p>
            <a:r>
              <a:rPr lang="en-US" b="1" dirty="0"/>
              <a:t>(Dentin + pulp)</a:t>
            </a:r>
          </a:p>
        </p:txBody>
      </p:sp>
      <p:sp>
        <p:nvSpPr>
          <p:cNvPr id="115720" name="Line 7"/>
          <p:cNvSpPr>
            <a:spLocks noChangeShapeType="1"/>
          </p:cNvSpPr>
          <p:nvPr/>
        </p:nvSpPr>
        <p:spPr bwMode="auto">
          <a:xfrm>
            <a:off x="3124200" y="4724400"/>
            <a:ext cx="33528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21" name="Line 7"/>
          <p:cNvSpPr>
            <a:spLocks noChangeShapeType="1"/>
          </p:cNvSpPr>
          <p:nvPr/>
        </p:nvSpPr>
        <p:spPr bwMode="auto">
          <a:xfrm>
            <a:off x="3886200" y="2590800"/>
            <a:ext cx="33528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22" name="Line 7"/>
          <p:cNvSpPr>
            <a:spLocks noChangeShapeType="1"/>
          </p:cNvSpPr>
          <p:nvPr/>
        </p:nvSpPr>
        <p:spPr bwMode="auto">
          <a:xfrm>
            <a:off x="3810000" y="2057400"/>
            <a:ext cx="32766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23" name="Text Box 9"/>
          <p:cNvSpPr txBox="1">
            <a:spLocks noChangeArrowheads="1"/>
          </p:cNvSpPr>
          <p:nvPr/>
        </p:nvSpPr>
        <p:spPr bwMode="auto">
          <a:xfrm>
            <a:off x="7239000" y="2438400"/>
            <a:ext cx="812800" cy="369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Dentin</a:t>
            </a:r>
          </a:p>
        </p:txBody>
      </p:sp>
      <p:sp>
        <p:nvSpPr>
          <p:cNvPr id="115724" name="Text Box 9"/>
          <p:cNvSpPr txBox="1">
            <a:spLocks noChangeArrowheads="1"/>
          </p:cNvSpPr>
          <p:nvPr/>
        </p:nvSpPr>
        <p:spPr bwMode="auto">
          <a:xfrm>
            <a:off x="7199313" y="1905000"/>
            <a:ext cx="876300" cy="3698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Enamel</a:t>
            </a:r>
          </a:p>
        </p:txBody>
      </p:sp>
      <p:sp>
        <p:nvSpPr>
          <p:cNvPr id="115725" name="TextBox 13"/>
          <p:cNvSpPr txBox="1">
            <a:spLocks noChangeArrowheads="1"/>
          </p:cNvSpPr>
          <p:nvPr/>
        </p:nvSpPr>
        <p:spPr bwMode="auto">
          <a:xfrm>
            <a:off x="7010400" y="2895600"/>
            <a:ext cx="131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Odontoblast</a:t>
            </a:r>
            <a:endParaRPr lang="en-IN"/>
          </a:p>
        </p:txBody>
      </p:sp>
      <p:sp>
        <p:nvSpPr>
          <p:cNvPr id="115726" name="TextBox 14"/>
          <p:cNvSpPr txBox="1">
            <a:spLocks noChangeArrowheads="1"/>
          </p:cNvSpPr>
          <p:nvPr/>
        </p:nvSpPr>
        <p:spPr bwMode="auto">
          <a:xfrm>
            <a:off x="6934200" y="1676400"/>
            <a:ext cx="161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Ameloblastblast</a:t>
            </a:r>
            <a:endParaRPr lang="en-IN"/>
          </a:p>
        </p:txBody>
      </p:sp>
      <p:sp>
        <p:nvSpPr>
          <p:cNvPr id="115727" name="Line 7"/>
          <p:cNvSpPr>
            <a:spLocks noChangeShapeType="1"/>
          </p:cNvSpPr>
          <p:nvPr/>
        </p:nvSpPr>
        <p:spPr bwMode="auto">
          <a:xfrm>
            <a:off x="3733800" y="3048000"/>
            <a:ext cx="33528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28" name="Line 7"/>
          <p:cNvSpPr>
            <a:spLocks noChangeShapeType="1"/>
          </p:cNvSpPr>
          <p:nvPr/>
        </p:nvSpPr>
        <p:spPr bwMode="auto">
          <a:xfrm>
            <a:off x="3657600" y="1828800"/>
            <a:ext cx="335280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IN"/>
          </a:p>
        </p:txBody>
      </p:sp>
      <p:sp>
        <p:nvSpPr>
          <p:cNvPr id="115729" name="Text Box 9"/>
          <p:cNvSpPr txBox="1">
            <a:spLocks noChangeArrowheads="1"/>
          </p:cNvSpPr>
          <p:nvPr/>
        </p:nvSpPr>
        <p:spPr bwMode="auto">
          <a:xfrm>
            <a:off x="6629400" y="6135688"/>
            <a:ext cx="2612703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Dental Follicle / Sac</a:t>
            </a:r>
          </a:p>
          <a:p>
            <a:r>
              <a:rPr lang="en-US" b="1" dirty="0"/>
              <a:t>(</a:t>
            </a:r>
            <a:r>
              <a:rPr lang="en-US" b="1" dirty="0" err="1"/>
              <a:t>Cementum</a:t>
            </a:r>
            <a:r>
              <a:rPr lang="en-US" b="1" dirty="0"/>
              <a:t> + </a:t>
            </a:r>
            <a:r>
              <a:rPr lang="en-US" b="1" dirty="0" err="1"/>
              <a:t>pdl</a:t>
            </a:r>
            <a:r>
              <a:rPr lang="en-US" b="1" dirty="0"/>
              <a:t> + bone)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Enamel-denti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970236"/>
            <a:ext cx="5791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09968" y="4200548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19768" y="3986236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Ameloblasts</a:t>
            </a:r>
            <a:endParaRPr lang="en-US" sz="18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62368" y="4581548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72168" y="4367236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First layer of enamel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114768" y="5114948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24568" y="4883173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Dentin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495768" y="5953148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08693" y="576264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Odontoblasts</a:t>
            </a:r>
            <a:endParaRPr lang="en-US" sz="1800" dirty="0"/>
          </a:p>
        </p:txBody>
      </p:sp>
      <p:pic>
        <p:nvPicPr>
          <p:cNvPr id="13" name="Picture 4" descr="Apposit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143108" y="1019164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52908" y="787389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Dentin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524108" y="1857364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29124" y="171448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Odontoblasts</a:t>
            </a:r>
            <a:endParaRPr 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486" t="5882" r="11497" b="8088"/>
          <a:stretch>
            <a:fillRect/>
          </a:stretch>
        </p:blipFill>
        <p:spPr bwMode="auto">
          <a:xfrm>
            <a:off x="0" y="0"/>
            <a:ext cx="9144000" cy="684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Root formation - HERS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when Enamel &amp; Dentin formation reaches future CEJ (</a:t>
            </a:r>
            <a:r>
              <a:rPr lang="en-US" dirty="0" err="1" smtClean="0"/>
              <a:t>cemento</a:t>
            </a:r>
            <a:r>
              <a:rPr lang="en-US" dirty="0" smtClean="0"/>
              <a:t>-enamel junction)</a:t>
            </a:r>
          </a:p>
          <a:p>
            <a:endParaRPr lang="en-US" dirty="0" smtClean="0"/>
          </a:p>
          <a:p>
            <a:r>
              <a:rPr lang="en-US" dirty="0" smtClean="0"/>
              <a:t>HERS = IEE + OEE</a:t>
            </a:r>
          </a:p>
          <a:p>
            <a:endParaRPr lang="en-US" dirty="0" smtClean="0"/>
          </a:p>
          <a:p>
            <a:r>
              <a:rPr lang="en-US" dirty="0" smtClean="0"/>
              <a:t>Area also called as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/>
              <a:t>cervical loop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438" t="6493" r="31641" b="13636"/>
          <a:stretch>
            <a:fillRect/>
          </a:stretch>
        </p:blipFill>
        <p:spPr bwMode="auto">
          <a:xfrm>
            <a:off x="4786314" y="2702967"/>
            <a:ext cx="4357718" cy="41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357554" y="3143248"/>
            <a:ext cx="3786214" cy="2786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57620" y="2643182"/>
            <a:ext cx="3929090" cy="3500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785786" y="1785926"/>
          <a:ext cx="778674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2928958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2143141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646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7015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Stages of Tooth Development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2723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Morphologic stage</a:t>
                      </a:r>
                    </a:p>
                    <a:p>
                      <a:pPr algn="ctr"/>
                      <a:r>
                        <a:rPr lang="en-US" sz="1600" dirty="0" smtClean="0"/>
                        <a:t>Dental Lamina</a:t>
                      </a:r>
                    </a:p>
                    <a:p>
                      <a:pPr algn="ctr"/>
                      <a:r>
                        <a:rPr lang="en-US" sz="1600" dirty="0" smtClean="0"/>
                        <a:t>Bud stage</a:t>
                      </a:r>
                    </a:p>
                    <a:p>
                      <a:pPr algn="ctr"/>
                      <a:r>
                        <a:rPr lang="en-US" sz="1600" dirty="0" smtClean="0"/>
                        <a:t>Cap stage</a:t>
                      </a:r>
                    </a:p>
                    <a:p>
                      <a:pPr algn="ctr"/>
                      <a:r>
                        <a:rPr lang="en-US" sz="1600" dirty="0" smtClean="0"/>
                        <a:t>Bell stage</a:t>
                      </a:r>
                    </a:p>
                    <a:p>
                      <a:pPr algn="ctr"/>
                      <a:r>
                        <a:rPr lang="en-US" sz="1600" dirty="0" smtClean="0"/>
                        <a:t>HERS</a:t>
                      </a:r>
                    </a:p>
                    <a:p>
                      <a:pPr algn="ctr"/>
                      <a:r>
                        <a:rPr lang="en-US" sz="1600" dirty="0" err="1" smtClean="0"/>
                        <a:t>Histophysiologic</a:t>
                      </a:r>
                      <a:r>
                        <a:rPr lang="en-US" sz="1600" dirty="0" smtClean="0"/>
                        <a:t> stages</a:t>
                      </a:r>
                    </a:p>
                    <a:p>
                      <a:pPr algn="ctr"/>
                      <a:r>
                        <a:rPr lang="en-US" sz="1600" dirty="0" smtClean="0"/>
                        <a:t>Function of enamel knot</a:t>
                      </a:r>
                    </a:p>
                    <a:p>
                      <a:pPr algn="ctr"/>
                      <a:r>
                        <a:rPr lang="en-US" sz="1600" dirty="0" smtClean="0"/>
                        <a:t>Growth factors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r>
                        <a:rPr lang="en-US" dirty="0" smtClean="0"/>
                        <a:t>COGNITIVE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algn="ctr"/>
                      <a:r>
                        <a:rPr lang="en-US" dirty="0" smtClean="0"/>
                        <a:t>MUST KNOW</a:t>
                      </a:r>
                    </a:p>
                    <a:p>
                      <a:pPr algn="ctr"/>
                      <a:r>
                        <a:rPr lang="en-US" dirty="0" smtClean="0"/>
                        <a:t> MUST KNOW </a:t>
                      </a:r>
                    </a:p>
                    <a:p>
                      <a:pPr algn="ctr"/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NICE TO KNOW</a:t>
                      </a:r>
                    </a:p>
                    <a:p>
                      <a:pPr algn="ctr"/>
                      <a:r>
                        <a:rPr lang="en-US" dirty="0" smtClean="0"/>
                        <a:t>DESIRED TO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486" t="5882" r="11497" b="12366"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571736" y="5500702"/>
            <a:ext cx="642942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4500562" y="5000636"/>
            <a:ext cx="642942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a proliferation of epithelial cells (IEE + OEE) located at the cervical loop of enamel organ in a developing tooth root</a:t>
            </a:r>
          </a:p>
          <a:p>
            <a:endParaRPr lang="en-US" dirty="0" smtClean="0"/>
          </a:p>
          <a:p>
            <a:r>
              <a:rPr lang="en-US" dirty="0" smtClean="0"/>
              <a:t>Helps in differentiation of </a:t>
            </a:r>
            <a:r>
              <a:rPr lang="en-US" dirty="0" err="1" smtClean="0"/>
              <a:t>odontoblast</a:t>
            </a:r>
            <a:r>
              <a:rPr lang="en-US" dirty="0" smtClean="0"/>
              <a:t> from dental papilla at root level (</a:t>
            </a:r>
            <a:r>
              <a:rPr lang="en-US" dirty="0" err="1" smtClean="0"/>
              <a:t>radicular</a:t>
            </a:r>
            <a:r>
              <a:rPr lang="en-US" dirty="0" smtClean="0"/>
              <a:t> </a:t>
            </a:r>
            <a:r>
              <a:rPr lang="en-US" dirty="0" err="1" smtClean="0"/>
              <a:t>dentinogenesis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It is involved in </a:t>
            </a:r>
            <a:r>
              <a:rPr lang="en-US" dirty="0" err="1" smtClean="0"/>
              <a:t>cementogenesis</a:t>
            </a:r>
            <a:r>
              <a:rPr lang="en-US" dirty="0" smtClean="0"/>
              <a:t> (formation of </a:t>
            </a:r>
            <a:r>
              <a:rPr lang="en-US" dirty="0" err="1" smtClean="0"/>
              <a:t>cementum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 descr="I:\4da57740-3c17-451e-a3c2-3e8216294b1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114" b="6333"/>
          <a:stretch>
            <a:fillRect/>
          </a:stretch>
        </p:blipFill>
        <p:spPr bwMode="auto">
          <a:xfrm>
            <a:off x="2193588" y="1"/>
            <a:ext cx="6950412" cy="6858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>
            <a:off x="1571604" y="2143116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43042" y="4071942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472" y="3786190"/>
            <a:ext cx="1061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radicular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dentin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42910" y="1857364"/>
            <a:ext cx="938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coronal </a:t>
            </a:r>
          </a:p>
          <a:p>
            <a:r>
              <a:rPr lang="en-US" dirty="0" smtClean="0"/>
              <a:t>dentin</a:t>
            </a:r>
            <a:endParaRPr lang="en-IN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571604" y="3284535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77558" y="3131106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7438" t="6493" r="31641" b="13636"/>
          <a:stretch>
            <a:fillRect/>
          </a:stretch>
        </p:blipFill>
        <p:spPr bwMode="auto">
          <a:xfrm rot="1519269">
            <a:off x="74055" y="177542"/>
            <a:ext cx="4795058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Figure_02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21" y="214290"/>
            <a:ext cx="4286279" cy="6417957"/>
          </a:xfr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1500166" y="1857364"/>
            <a:ext cx="3857652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5543" r="3648"/>
          <a:stretch>
            <a:fillRect/>
          </a:stretch>
        </p:blipFill>
        <p:spPr bwMode="auto">
          <a:xfrm>
            <a:off x="0" y="1000108"/>
            <a:ext cx="8929718" cy="525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REST OF MALASSEZ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4686304" cy="4530725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After root formation HERS disintegrates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Remnants of HERS are known as cell rest of </a:t>
            </a:r>
            <a:r>
              <a:rPr lang="en-US" sz="2800" dirty="0" err="1" smtClean="0"/>
              <a:t>malassez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Seen in PDL</a:t>
            </a:r>
          </a:p>
        </p:txBody>
      </p:sp>
      <p:pic>
        <p:nvPicPr>
          <p:cNvPr id="55300" name="Picture 6" descr="msoCB6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438400"/>
            <a:ext cx="3581400" cy="28194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4724400" y="3886200"/>
            <a:ext cx="24384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Oral Histology (G)TEN CATE\BookFigures\Chapter 05\Figure_05-34.jpg"/>
          <p:cNvPicPr>
            <a:picLocks noChangeAspect="1" noChangeArrowheads="1"/>
          </p:cNvPicPr>
          <p:nvPr/>
        </p:nvPicPr>
        <p:blipFill>
          <a:blip r:embed="rId2"/>
          <a:srcRect b="2708"/>
          <a:stretch>
            <a:fillRect/>
          </a:stretch>
        </p:blipFill>
        <p:spPr bwMode="auto">
          <a:xfrm>
            <a:off x="285720" y="357166"/>
            <a:ext cx="861440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Histophysiologic</a:t>
            </a:r>
            <a:r>
              <a:rPr lang="en-US" dirty="0" smtClean="0">
                <a:solidFill>
                  <a:schemeClr val="bg1"/>
                </a:solidFill>
              </a:rPr>
              <a:t> (or) Physiologic stages of tooth development</a:t>
            </a: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Initiation</a:t>
            </a:r>
          </a:p>
          <a:p>
            <a:r>
              <a:rPr lang="en-US" dirty="0" smtClean="0"/>
              <a:t>Proliferation</a:t>
            </a:r>
          </a:p>
          <a:p>
            <a:r>
              <a:rPr lang="en-US" dirty="0" err="1" smtClean="0"/>
              <a:t>Histodifferentiation</a:t>
            </a:r>
            <a:endParaRPr lang="en-US" dirty="0" smtClean="0"/>
          </a:p>
          <a:p>
            <a:r>
              <a:rPr lang="en-US" dirty="0" err="1" smtClean="0"/>
              <a:t>Morphodiffeentiation</a:t>
            </a:r>
            <a:endParaRPr lang="en-US" dirty="0" smtClean="0"/>
          </a:p>
          <a:p>
            <a:r>
              <a:rPr lang="en-US" dirty="0" smtClean="0"/>
              <a:t>Apposition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E:\Users\Dr.Shudhanshu Dixit\Desktop\images-14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Tooth development</a:t>
            </a:r>
            <a:r>
              <a:rPr lang="en-US" sz="2400" dirty="0" smtClean="0"/>
              <a:t> or </a:t>
            </a:r>
            <a:r>
              <a:rPr lang="en-US" sz="2400" b="1" dirty="0" err="1" smtClean="0"/>
              <a:t>odontogenesis</a:t>
            </a:r>
            <a:r>
              <a:rPr lang="en-US" sz="2400" dirty="0" smtClean="0"/>
              <a:t> is the complex process by which teeth form from embryonic cells, grow, and erupt into the mouth. </a:t>
            </a:r>
          </a:p>
          <a:p>
            <a:r>
              <a:rPr lang="en-US" sz="2400" dirty="0" smtClean="0"/>
              <a:t>For human teeth to have healthy oral environment , all parts of the tooth must develop during appropriate stages of fetal development.</a:t>
            </a:r>
          </a:p>
          <a:p>
            <a:r>
              <a:rPr lang="en-US" sz="2400" dirty="0" smtClean="0"/>
              <a:t> Primary (baby) teeth start to form between the sixth and eighth week of prenatal development, and permanent teeth begin to form in the twentieth week.</a:t>
            </a:r>
          </a:p>
          <a:p>
            <a:r>
              <a:rPr lang="en-US" sz="2400" dirty="0" smtClean="0"/>
              <a:t>Lecture focused on tooth development, starting with the bud stage. A description of the formation of the tooth continued through the section on the cap stage and the bell stage, and finally, the maturation stage was described. 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Stages of TOOTH  DEVELOPMENT</a:t>
            </a:r>
          </a:p>
          <a:p>
            <a:r>
              <a:rPr lang="en-US" dirty="0" smtClean="0"/>
              <a:t>Morphologic stages of tooth development</a:t>
            </a:r>
          </a:p>
          <a:p>
            <a:r>
              <a:rPr lang="en-US" dirty="0" smtClean="0"/>
              <a:t>Development of root</a:t>
            </a:r>
          </a:p>
          <a:p>
            <a:r>
              <a:rPr lang="en-US" dirty="0" err="1" smtClean="0"/>
              <a:t>Histophysiologic</a:t>
            </a:r>
            <a:r>
              <a:rPr lang="en-US" dirty="0" smtClean="0"/>
              <a:t> stages of tooth development</a:t>
            </a:r>
          </a:p>
          <a:p>
            <a:r>
              <a:rPr lang="en-US" dirty="0" smtClean="0"/>
              <a:t>OVERLAPPING of tooth development stages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/>
              <a:t>H</a:t>
            </a:r>
            <a:r>
              <a:rPr lang="en-US" dirty="0" smtClean="0"/>
              <a:t>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Tooth development occurs in 5 different stages-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Development of dental lamina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Bud stage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Cap stage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Bell stage ( Early &amp; Advanced)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Development of root (HERS development)</a:t>
            </a:r>
            <a:endParaRPr lang="en-IN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SN </a:t>
            </a:r>
            <a:r>
              <a:rPr lang="en-US" dirty="0" err="1" smtClean="0"/>
              <a:t>Bhaskar</a:t>
            </a:r>
            <a:r>
              <a:rPr lang="en-US" dirty="0" smtClean="0"/>
              <a:t> . </a:t>
            </a:r>
            <a:r>
              <a:rPr lang="en-US" dirty="0" err="1" smtClean="0"/>
              <a:t>Orban’s</a:t>
            </a:r>
            <a:r>
              <a:rPr lang="en-US" dirty="0" smtClean="0"/>
              <a:t> ,Oral Histology and embryology. 11</a:t>
            </a:r>
            <a:r>
              <a:rPr lang="en-US" baseline="30000" dirty="0" smtClean="0"/>
              <a:t>th</a:t>
            </a:r>
            <a:r>
              <a:rPr lang="en-US" dirty="0" smtClean="0"/>
              <a:t> edition, Mosby 1998</a:t>
            </a:r>
          </a:p>
          <a:p>
            <a:endParaRPr lang="en-US" dirty="0" smtClean="0"/>
          </a:p>
          <a:p>
            <a:r>
              <a:rPr lang="en-US" dirty="0" smtClean="0"/>
              <a:t>Neville BW ,</a:t>
            </a:r>
            <a:r>
              <a:rPr lang="en-US" dirty="0" err="1" smtClean="0"/>
              <a:t>Damm</a:t>
            </a:r>
            <a:r>
              <a:rPr lang="en-US" dirty="0" smtClean="0"/>
              <a:t> DD ,Allen CM ,</a:t>
            </a:r>
            <a:r>
              <a:rPr lang="en-US" dirty="0" err="1" smtClean="0"/>
              <a:t>Bouquot</a:t>
            </a:r>
            <a:r>
              <a:rPr lang="en-US" dirty="0" smtClean="0"/>
              <a:t> JE . Oral and maxillofacial pathology , 2</a:t>
            </a:r>
            <a:r>
              <a:rPr lang="en-US" baseline="30000" dirty="0" smtClean="0"/>
              <a:t>nd</a:t>
            </a:r>
            <a:r>
              <a:rPr lang="en-US" dirty="0" smtClean="0"/>
              <a:t> Edition .Philadelphia W.B. Saunders ;2002</a:t>
            </a:r>
          </a:p>
          <a:p>
            <a:endParaRPr lang="en-US" dirty="0" smtClean="0"/>
          </a:p>
          <a:p>
            <a:r>
              <a:rPr lang="en-US" dirty="0" smtClean="0"/>
              <a:t>Richard </a:t>
            </a:r>
            <a:r>
              <a:rPr lang="en-US" dirty="0" err="1" smtClean="0"/>
              <a:t>Tencate</a:t>
            </a:r>
            <a:r>
              <a:rPr lang="en-US" dirty="0" smtClean="0"/>
              <a:t> , Oral Histology development ,structure and function . 5</a:t>
            </a:r>
            <a:r>
              <a:rPr lang="en-US" baseline="30000" dirty="0" smtClean="0"/>
              <a:t>th</a:t>
            </a:r>
            <a:r>
              <a:rPr lang="en-US" dirty="0" smtClean="0"/>
              <a:t> Edition ,1998</a:t>
            </a:r>
          </a:p>
          <a:p>
            <a:endParaRPr lang="en-US" dirty="0" smtClean="0"/>
          </a:p>
          <a:p>
            <a:r>
              <a:rPr lang="en-US" dirty="0" smtClean="0"/>
              <a:t>Carranza F.A., Michael G. Newman . Clinical </a:t>
            </a:r>
            <a:r>
              <a:rPr lang="en-US" dirty="0" err="1" smtClean="0"/>
              <a:t>periodontology</a:t>
            </a:r>
            <a:r>
              <a:rPr lang="en-US" dirty="0" smtClean="0"/>
              <a:t> 8,9,10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Frequentely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Asked Questions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Describe morphologic stages of tooth development. Write in detail about bud/cap/bell stage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Dental lamina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Hertwig epithelial root sheath (HERS) / Development of root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Transient structures in cap stage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Histophysiologic stages of tooth development &amp; their overlapping with morphologic stages</a:t>
            </a:r>
            <a:endParaRPr kumimoji="0" lang="en-I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/>
              <a:t>THANKYOU</a:t>
            </a:r>
            <a:endParaRPr lang="en-US" sz="1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Tooth  development</a:t>
            </a:r>
            <a:endParaRPr lang="en-IN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Stages of TOOTH  DEVELOPMENT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b="1" dirty="0" smtClean="0"/>
              <a:t>2 stages :</a:t>
            </a:r>
          </a:p>
          <a:p>
            <a:pPr marL="514350" indent="-514350">
              <a:buAutoNum type="arabicParenR"/>
              <a:defRPr/>
            </a:pPr>
            <a:r>
              <a:rPr lang="en-US" b="1" dirty="0" smtClean="0"/>
              <a:t>Morphologic</a:t>
            </a:r>
          </a:p>
          <a:p>
            <a:pPr marL="514350" indent="-514350">
              <a:buAutoNum type="arabicParenR"/>
              <a:defRPr/>
            </a:pPr>
            <a:r>
              <a:rPr lang="en-US" b="1" dirty="0" err="1" smtClean="0"/>
              <a:t>Histophysiologic</a:t>
            </a:r>
            <a:r>
              <a:rPr lang="en-US" b="1" dirty="0" smtClean="0"/>
              <a:t> </a:t>
            </a:r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n-US" sz="2800" b="1" dirty="0" smtClean="0"/>
              <a:t>Morphology </a:t>
            </a:r>
            <a:r>
              <a:rPr lang="en-US" sz="2800" b="1" dirty="0"/>
              <a:t>: - </a:t>
            </a:r>
            <a:r>
              <a:rPr lang="en-US" sz="2800" dirty="0"/>
              <a:t>Shape or </a:t>
            </a:r>
            <a:r>
              <a:rPr lang="en-US" sz="2800" dirty="0" smtClean="0"/>
              <a:t>Form of tooth germ</a:t>
            </a:r>
          </a:p>
          <a:p>
            <a:pPr>
              <a:buNone/>
              <a:defRPr/>
            </a:pPr>
            <a:endParaRPr lang="en-US" sz="2800" b="1" dirty="0" smtClean="0"/>
          </a:p>
          <a:p>
            <a:pPr>
              <a:buNone/>
              <a:defRPr/>
            </a:pPr>
            <a:r>
              <a:rPr lang="en-US" sz="2800" b="1" dirty="0" err="1" smtClean="0"/>
              <a:t>Histophysiology</a:t>
            </a:r>
            <a:r>
              <a:rPr lang="en-US" sz="2800" b="1" dirty="0" smtClean="0"/>
              <a:t> : - </a:t>
            </a:r>
            <a:r>
              <a:rPr lang="en-US" sz="2800" dirty="0" smtClean="0"/>
              <a:t>Differentiation &amp; Function of cells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Morphologic stages of tooth development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5 stages :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Development of dental lamina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Bud stage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Cap stage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Bell stage ( Early &amp; Advanced)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Development of root (HERS development)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3138" t="19691" r="28692" b="18751"/>
          <a:stretch>
            <a:fillRect/>
          </a:stretch>
        </p:blipFill>
        <p:spPr bwMode="auto">
          <a:xfrm>
            <a:off x="0" y="1285860"/>
            <a:ext cx="9144000" cy="46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Histophysiologic</a:t>
            </a:r>
            <a:r>
              <a:rPr lang="en-US" dirty="0" smtClean="0">
                <a:solidFill>
                  <a:schemeClr val="bg1"/>
                </a:solidFill>
              </a:rPr>
              <a:t> stages of tooth development</a:t>
            </a:r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5 stages :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Proliferation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Histodifferentiation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Morphodifferentiation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Apposition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4634</TotalTime>
  <Words>829</Words>
  <Application>Microsoft Office PowerPoint</Application>
  <PresentationFormat>On-screen Show (4:3)</PresentationFormat>
  <Paragraphs>241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Tooth  development</vt:lpstr>
      <vt:lpstr>OBJECTIVES</vt:lpstr>
      <vt:lpstr>Specific learning Objectives </vt:lpstr>
      <vt:lpstr>Contents</vt:lpstr>
      <vt:lpstr>Tooth  development</vt:lpstr>
      <vt:lpstr>Stages of TOOTH  DEVELOPMENT</vt:lpstr>
      <vt:lpstr>Morphologic stages of tooth development</vt:lpstr>
      <vt:lpstr>Slide 8</vt:lpstr>
      <vt:lpstr> Histophysiologic stages of tooth development </vt:lpstr>
      <vt:lpstr>Slide 10</vt:lpstr>
      <vt:lpstr>DENTAL LAMINA</vt:lpstr>
      <vt:lpstr>DENTAL LAMINA</vt:lpstr>
      <vt:lpstr>Bud Stage</vt:lpstr>
      <vt:lpstr>Slide 14</vt:lpstr>
      <vt:lpstr>Slide 15</vt:lpstr>
      <vt:lpstr>Slide 16</vt:lpstr>
      <vt:lpstr>Slide 17</vt:lpstr>
      <vt:lpstr>Slide 18</vt:lpstr>
      <vt:lpstr>Cap Stage </vt:lpstr>
      <vt:lpstr>Cap Stage of Tooth Development</vt:lpstr>
      <vt:lpstr>Bell stage</vt:lpstr>
      <vt:lpstr>Structures Seen In Bell Stage</vt:lpstr>
      <vt:lpstr>Slide 23</vt:lpstr>
      <vt:lpstr>Slide 24</vt:lpstr>
      <vt:lpstr> Advanced bell stage</vt:lpstr>
      <vt:lpstr>Slide 26</vt:lpstr>
      <vt:lpstr>Slide 27</vt:lpstr>
      <vt:lpstr>Slide 28</vt:lpstr>
      <vt:lpstr>Root formation - HERS</vt:lpstr>
      <vt:lpstr>Slide 30</vt:lpstr>
      <vt:lpstr>HERS</vt:lpstr>
      <vt:lpstr>Slide 32</vt:lpstr>
      <vt:lpstr>Slide 33</vt:lpstr>
      <vt:lpstr>Slide 34</vt:lpstr>
      <vt:lpstr> CELL REST OF MALASSEZ  </vt:lpstr>
      <vt:lpstr>Slide 36</vt:lpstr>
      <vt:lpstr> Histophysiologic (or) Physiologic stages of tooth development </vt:lpstr>
      <vt:lpstr>Slide 38</vt:lpstr>
      <vt:lpstr>SUMMARY</vt:lpstr>
      <vt:lpstr>Take Home Message </vt:lpstr>
      <vt:lpstr>References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Classes</dc:title>
  <dc:creator>Dr. Sudhanshu Dixit</dc:creator>
  <cp:lastModifiedBy>OP</cp:lastModifiedBy>
  <cp:revision>75</cp:revision>
  <dcterms:created xsi:type="dcterms:W3CDTF">2016-03-30T12:58:14Z</dcterms:created>
  <dcterms:modified xsi:type="dcterms:W3CDTF">2023-03-03T09:41:35Z</dcterms:modified>
</cp:coreProperties>
</file>